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1" r:id="rId4"/>
    <p:sldId id="259" r:id="rId5"/>
    <p:sldId id="272" r:id="rId6"/>
    <p:sldId id="258" r:id="rId7"/>
    <p:sldId id="273" r:id="rId8"/>
    <p:sldId id="260" r:id="rId9"/>
    <p:sldId id="263" r:id="rId10"/>
  </p:sldIdLst>
  <p:sldSz cx="18288000" cy="10287000"/>
  <p:notesSz cx="6858000" cy="9144000"/>
  <p:embeddedFontLst>
    <p:embeddedFont>
      <p:font typeface="Open Sans" panose="020B0606030504020204" pitchFamily="3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Telegraf Bold" panose="020B0604020202020204" charset="0"/>
      <p:regular r:id="rId16"/>
    </p:embeddedFont>
    <p:embeddedFont>
      <p:font typeface="Telegraf" panose="020B0604020202020204" charset="0"/>
      <p:regular r:id="rId17"/>
    </p:embeddedFont>
    <p:embeddedFont>
      <p:font typeface="Malgun Gothic" panose="020B0503020000020004" pitchFamily="34" charset="-127"/>
      <p:regular r:id="rId18"/>
      <p:bold r:id="rId19"/>
    </p:embeddedFont>
    <p:embeddedFont>
      <p:font typeface="Open Sans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C50"/>
    <a:srgbClr val="004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40" autoAdjust="0"/>
    <p:restoredTop sz="94622" autoAdjust="0"/>
  </p:normalViewPr>
  <p:slideViewPr>
    <p:cSldViewPr>
      <p:cViewPr varScale="1">
        <p:scale>
          <a:sx n="46" d="100"/>
          <a:sy n="46" d="100"/>
        </p:scale>
        <p:origin x="3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0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6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50735" y="-774700"/>
            <a:ext cx="15051428" cy="14746763"/>
            <a:chOff x="0" y="0"/>
            <a:chExt cx="20068571" cy="1966235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1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410038" cy="18629418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alphaModFix amt="1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658533" y="1032933"/>
              <a:ext cx="17410038" cy="18629418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0" y="7911360"/>
            <a:ext cx="18288000" cy="3103762"/>
            <a:chOff x="0" y="0"/>
            <a:chExt cx="2507534" cy="3963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07534" cy="396348"/>
            </a:xfrm>
            <a:custGeom>
              <a:avLst/>
              <a:gdLst/>
              <a:ahLst/>
              <a:cxnLst/>
              <a:rect l="l" t="t" r="r" b="b"/>
              <a:pathLst>
                <a:path w="2507534" h="396348">
                  <a:moveTo>
                    <a:pt x="0" y="0"/>
                  </a:moveTo>
                  <a:lnTo>
                    <a:pt x="2507534" y="0"/>
                  </a:lnTo>
                  <a:lnTo>
                    <a:pt x="2507534" y="396348"/>
                  </a:lnTo>
                  <a:lnTo>
                    <a:pt x="0" y="396348"/>
                  </a:lnTo>
                  <a:close/>
                </a:path>
              </a:pathLst>
            </a:custGeom>
            <a:solidFill>
              <a:srgbClr val="011C50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1035706" y="768665"/>
            <a:ext cx="6482994" cy="848963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61943" y="532646"/>
            <a:ext cx="5800626" cy="179094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65512" y="3125994"/>
            <a:ext cx="10794554" cy="1716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799"/>
              </a:lnSpc>
            </a:pPr>
            <a:r>
              <a:rPr lang="id-ID" sz="10000" dirty="0" smtClean="0">
                <a:solidFill>
                  <a:srgbClr val="FFFFFF"/>
                </a:solidFill>
                <a:latin typeface="Telegraf Bold"/>
              </a:rPr>
              <a:t>E-Commerce</a:t>
            </a:r>
            <a:endParaRPr lang="en-US" sz="10000" dirty="0">
              <a:solidFill>
                <a:srgbClr val="FFFFFF"/>
              </a:solidFill>
              <a:latin typeface="Telegraf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8700" y="8799618"/>
            <a:ext cx="8719352" cy="60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id-ID" sz="3600" dirty="0" smtClean="0">
                <a:solidFill>
                  <a:srgbClr val="F5BE49"/>
                </a:solidFill>
                <a:latin typeface="Telegraf Bold"/>
              </a:rPr>
              <a:t>Alya Fauziyah</a:t>
            </a:r>
            <a:endParaRPr lang="en-US" sz="3600" dirty="0">
              <a:solidFill>
                <a:srgbClr val="F5BE49"/>
              </a:solidFill>
              <a:latin typeface="Telegraf 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65512" y="4738626"/>
            <a:ext cx="113585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200" dirty="0" smtClean="0">
                <a:solidFill>
                  <a:schemeClr val="bg1"/>
                </a:solidFill>
                <a:latin typeface="Telegraf" panose="020B0604020202020204" charset="0"/>
              </a:rPr>
              <a:t>Mengenal lebih jauh bersama E-Commerce dan Mengimplementasikan nya ke Wordpress</a:t>
            </a:r>
            <a:endParaRPr lang="id-ID" sz="3200" dirty="0">
              <a:solidFill>
                <a:schemeClr val="bg1"/>
              </a:solidFill>
              <a:latin typeface="Telegraf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815762" y="-1098369"/>
            <a:ext cx="22311063" cy="21221337"/>
            <a:chOff x="0" y="0"/>
            <a:chExt cx="29748084" cy="2829511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2405687">
              <a:off x="6722477" y="3711970"/>
              <a:ext cx="18809262" cy="19956776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2405687">
              <a:off x="4216345" y="4626370"/>
              <a:ext cx="18809262" cy="19956776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2722023" y="3816919"/>
            <a:ext cx="3119403" cy="1206007"/>
            <a:chOff x="0" y="-66675"/>
            <a:chExt cx="8077200" cy="1608009"/>
          </a:xfrm>
        </p:grpSpPr>
        <p:sp>
          <p:nvSpPr>
            <p:cNvPr id="6" name="TextBox 6"/>
            <p:cNvSpPr txBox="1"/>
            <p:nvPr/>
          </p:nvSpPr>
          <p:spPr>
            <a:xfrm>
              <a:off x="0" y="-66675"/>
              <a:ext cx="8077200" cy="765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680"/>
                </a:lnSpc>
                <a:spcBef>
                  <a:spcPct val="0"/>
                </a:spcBef>
              </a:pPr>
              <a:r>
                <a:rPr lang="en-US" sz="3600" u="none" dirty="0" smtClean="0">
                  <a:solidFill>
                    <a:srgbClr val="011C50"/>
                  </a:solidFill>
                  <a:latin typeface="Telegraf Bold"/>
                </a:rPr>
                <a:t>0</a:t>
              </a:r>
              <a:r>
                <a:rPr lang="id-ID" sz="3600" u="none" dirty="0" smtClean="0">
                  <a:solidFill>
                    <a:srgbClr val="011C50"/>
                  </a:solidFill>
                  <a:latin typeface="Telegraf Bold"/>
                </a:rPr>
                <a:t>3</a:t>
              </a:r>
              <a:endParaRPr lang="en-US" sz="3600" u="none" dirty="0">
                <a:solidFill>
                  <a:srgbClr val="011C50"/>
                </a:solidFill>
                <a:latin typeface="Telegraf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91094"/>
              <a:ext cx="8077200" cy="650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id-ID" sz="3200" dirty="0" smtClean="0">
                  <a:solidFill>
                    <a:srgbClr val="011C50"/>
                  </a:solidFill>
                  <a:latin typeface="Open Sans"/>
                </a:rPr>
                <a:t>Keuntungan</a:t>
              </a:r>
              <a:endParaRPr lang="en-US" sz="3200" dirty="0">
                <a:solidFill>
                  <a:srgbClr val="011C50"/>
                </a:solidFill>
                <a:latin typeface="Open Sans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495302" y="5880516"/>
            <a:ext cx="3119403" cy="1206007"/>
            <a:chOff x="0" y="-66675"/>
            <a:chExt cx="8077200" cy="1608009"/>
          </a:xfrm>
        </p:grpSpPr>
        <p:sp>
          <p:nvSpPr>
            <p:cNvPr id="9" name="TextBox 9"/>
            <p:cNvSpPr txBox="1"/>
            <p:nvPr/>
          </p:nvSpPr>
          <p:spPr>
            <a:xfrm>
              <a:off x="0" y="-66675"/>
              <a:ext cx="8077200" cy="8036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680"/>
                </a:lnSpc>
                <a:spcBef>
                  <a:spcPct val="0"/>
                </a:spcBef>
              </a:pPr>
              <a:r>
                <a:rPr lang="en-US" sz="3600" u="none" dirty="0" smtClean="0">
                  <a:solidFill>
                    <a:srgbClr val="011C50"/>
                  </a:solidFill>
                  <a:latin typeface="Telegraf Bold"/>
                </a:rPr>
                <a:t>0</a:t>
              </a:r>
              <a:r>
                <a:rPr lang="id-ID" sz="3600" u="none" dirty="0" smtClean="0">
                  <a:solidFill>
                    <a:srgbClr val="011C50"/>
                  </a:solidFill>
                  <a:latin typeface="Telegraf Bold"/>
                </a:rPr>
                <a:t>4</a:t>
              </a:r>
              <a:endParaRPr lang="en-US" sz="3600" u="none" dirty="0">
                <a:solidFill>
                  <a:srgbClr val="011C50"/>
                </a:solidFill>
                <a:latin typeface="Telegraf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91094"/>
              <a:ext cx="8077200" cy="650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id-ID" sz="3200" dirty="0" smtClean="0">
                  <a:solidFill>
                    <a:srgbClr val="011C50"/>
                  </a:solidFill>
                  <a:latin typeface="Open Sans"/>
                </a:rPr>
                <a:t>Manfaat</a:t>
              </a:r>
              <a:endParaRPr lang="en-US" sz="3200" dirty="0">
                <a:solidFill>
                  <a:srgbClr val="011C50"/>
                </a:solidFill>
                <a:latin typeface="Open Sans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375899" y="1897880"/>
            <a:ext cx="6883401" cy="9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 dirty="0" smtClean="0">
                <a:solidFill>
                  <a:srgbClr val="011C50"/>
                </a:solidFill>
                <a:latin typeface="Telegraf Bold"/>
              </a:rPr>
              <a:t>D</a:t>
            </a:r>
            <a:r>
              <a:rPr lang="id-ID" sz="6399" dirty="0" smtClean="0">
                <a:solidFill>
                  <a:srgbClr val="011C50"/>
                </a:solidFill>
                <a:latin typeface="Telegraf Bold"/>
              </a:rPr>
              <a:t>aftar Isi</a:t>
            </a:r>
            <a:endParaRPr lang="en-US" sz="6399" dirty="0">
              <a:solidFill>
                <a:srgbClr val="011C50"/>
              </a:solidFill>
              <a:latin typeface="Telegraf Bold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914400" y="4141080"/>
            <a:ext cx="6749330" cy="511722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1399970" y="1779423"/>
            <a:ext cx="6356016" cy="1962420"/>
          </a:xfrm>
          <a:prstGeom prst="rect">
            <a:avLst/>
          </a:prstGeom>
        </p:spPr>
      </p:pic>
      <p:grpSp>
        <p:nvGrpSpPr>
          <p:cNvPr id="16" name="Group 5"/>
          <p:cNvGrpSpPr/>
          <p:nvPr/>
        </p:nvGrpSpPr>
        <p:grpSpPr>
          <a:xfrm>
            <a:off x="9588499" y="3866925"/>
            <a:ext cx="3119403" cy="1154096"/>
            <a:chOff x="0" y="0"/>
            <a:chExt cx="8077200" cy="1538794"/>
          </a:xfrm>
        </p:grpSpPr>
        <p:sp>
          <p:nvSpPr>
            <p:cNvPr id="17" name="TextBox 6"/>
            <p:cNvSpPr txBox="1"/>
            <p:nvPr/>
          </p:nvSpPr>
          <p:spPr>
            <a:xfrm>
              <a:off x="0" y="-66675"/>
              <a:ext cx="8077200" cy="798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680"/>
                </a:lnSpc>
                <a:spcBef>
                  <a:spcPct val="0"/>
                </a:spcBef>
              </a:pPr>
              <a:r>
                <a:rPr lang="en-US" sz="3600" u="none">
                  <a:solidFill>
                    <a:srgbClr val="011C50"/>
                  </a:solidFill>
                  <a:latin typeface="Telegraf Bold"/>
                </a:rPr>
                <a:t>01</a:t>
              </a:r>
            </a:p>
          </p:txBody>
        </p:sp>
        <p:sp>
          <p:nvSpPr>
            <p:cNvPr id="18" name="TextBox 7"/>
            <p:cNvSpPr txBox="1"/>
            <p:nvPr/>
          </p:nvSpPr>
          <p:spPr>
            <a:xfrm>
              <a:off x="0" y="891094"/>
              <a:ext cx="8077200" cy="650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id-ID" sz="3200" dirty="0" smtClean="0">
                  <a:solidFill>
                    <a:srgbClr val="011C50"/>
                  </a:solidFill>
                  <a:latin typeface="Open Sans"/>
                </a:rPr>
                <a:t>Pengertian</a:t>
              </a:r>
              <a:endParaRPr lang="en-US" sz="3200" dirty="0">
                <a:solidFill>
                  <a:srgbClr val="011C50"/>
                </a:solidFill>
                <a:latin typeface="Open Sans"/>
              </a:endParaRPr>
            </a:p>
          </p:txBody>
        </p:sp>
      </p:grpSp>
      <p:grpSp>
        <p:nvGrpSpPr>
          <p:cNvPr id="19" name="Group 8"/>
          <p:cNvGrpSpPr/>
          <p:nvPr/>
        </p:nvGrpSpPr>
        <p:grpSpPr>
          <a:xfrm>
            <a:off x="10208401" y="5930522"/>
            <a:ext cx="3119403" cy="1154096"/>
            <a:chOff x="0" y="0"/>
            <a:chExt cx="8077200" cy="1538794"/>
          </a:xfrm>
        </p:grpSpPr>
        <p:sp>
          <p:nvSpPr>
            <p:cNvPr id="20" name="TextBox 9"/>
            <p:cNvSpPr txBox="1"/>
            <p:nvPr/>
          </p:nvSpPr>
          <p:spPr>
            <a:xfrm>
              <a:off x="0" y="-66675"/>
              <a:ext cx="8077200" cy="798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680"/>
                </a:lnSpc>
                <a:spcBef>
                  <a:spcPct val="0"/>
                </a:spcBef>
              </a:pPr>
              <a:r>
                <a:rPr lang="en-US" sz="3600" u="none">
                  <a:solidFill>
                    <a:srgbClr val="011C50"/>
                  </a:solidFill>
                  <a:latin typeface="Telegraf Bold"/>
                </a:rPr>
                <a:t>02</a:t>
              </a:r>
            </a:p>
          </p:txBody>
        </p:sp>
        <p:sp>
          <p:nvSpPr>
            <p:cNvPr id="21" name="TextBox 10"/>
            <p:cNvSpPr txBox="1"/>
            <p:nvPr/>
          </p:nvSpPr>
          <p:spPr>
            <a:xfrm>
              <a:off x="0" y="891094"/>
              <a:ext cx="8077200" cy="650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id-ID" sz="3200" dirty="0" smtClean="0">
                  <a:solidFill>
                    <a:srgbClr val="011C50"/>
                  </a:solidFill>
                  <a:latin typeface="Open Sans"/>
                </a:rPr>
                <a:t>Jenis-Jenis</a:t>
              </a:r>
              <a:endParaRPr lang="en-US" sz="3200" dirty="0">
                <a:solidFill>
                  <a:srgbClr val="011C50"/>
                </a:solidFill>
                <a:latin typeface="Open San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48238" y="7911360"/>
            <a:ext cx="19636238" cy="3103762"/>
            <a:chOff x="0" y="0"/>
            <a:chExt cx="2507534" cy="3963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07534" cy="396348"/>
            </a:xfrm>
            <a:custGeom>
              <a:avLst/>
              <a:gdLst/>
              <a:ahLst/>
              <a:cxnLst/>
              <a:rect l="l" t="t" r="r" b="b"/>
              <a:pathLst>
                <a:path w="2507534" h="396348">
                  <a:moveTo>
                    <a:pt x="0" y="0"/>
                  </a:moveTo>
                  <a:lnTo>
                    <a:pt x="2507534" y="0"/>
                  </a:lnTo>
                  <a:lnTo>
                    <a:pt x="2507534" y="396348"/>
                  </a:lnTo>
                  <a:lnTo>
                    <a:pt x="0" y="396348"/>
                  </a:lnTo>
                  <a:close/>
                </a:path>
              </a:pathLst>
            </a:custGeom>
            <a:solidFill>
              <a:srgbClr val="011C5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2047899" y="-2157747"/>
            <a:ext cx="9201199" cy="9700295"/>
            <a:chOff x="0" y="0"/>
            <a:chExt cx="12268265" cy="12933727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alphaModFix amt="1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456267" y="2573866"/>
              <a:ext cx="10811999" cy="10359861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alphaModFix amt="1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0811999" cy="10359861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661697" y="2094703"/>
            <a:ext cx="5574581" cy="716359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400475" y="3296602"/>
            <a:ext cx="9723328" cy="3447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id-ID" sz="3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Electronic commerce atau e-commerce adalah segala aktivitas jual beli yang dilakukan melalui media elektronik. Meskipun sarananya meliputi televisi dan telepon, kini e-commerce lebih sering terjadi melalui internet. Istilah e-commerce digunakan untuk mendeskripsikan semua transaksi yang memakai media elektronik.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00475" y="1976450"/>
            <a:ext cx="9122422" cy="9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id-ID" sz="6399" dirty="0" smtClean="0">
                <a:solidFill>
                  <a:srgbClr val="FFFFFF"/>
                </a:solidFill>
                <a:latin typeface="Telegraf Bold"/>
              </a:rPr>
              <a:t>Pengertian</a:t>
            </a:r>
            <a:endParaRPr lang="en-US" sz="6399" dirty="0">
              <a:solidFill>
                <a:srgbClr val="FFFFFF"/>
              </a:solidFill>
              <a:latin typeface="Telegraf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b="11205"/>
          <a:stretch>
            <a:fillRect/>
          </a:stretch>
        </p:blipFill>
        <p:spPr>
          <a:xfrm>
            <a:off x="16956713" y="-4709514"/>
            <a:ext cx="7857064" cy="770514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" y="2995630"/>
            <a:ext cx="17091218" cy="36512"/>
          </a:xfrm>
          <a:prstGeom prst="line">
            <a:avLst/>
          </a:prstGeom>
          <a:ln w="28575" cap="rnd">
            <a:solidFill>
              <a:srgbClr val="FFFFFF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-2764648" y="8611311"/>
            <a:ext cx="6356016" cy="196242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480966" y="2862069"/>
            <a:ext cx="340147" cy="340147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BE49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302310" y="2862069"/>
            <a:ext cx="340147" cy="340147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BE49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188511" y="2862069"/>
            <a:ext cx="340147" cy="340147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BE49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3332115" y="2862069"/>
            <a:ext cx="340147" cy="340147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BE49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480966" y="3910140"/>
            <a:ext cx="2260081" cy="1590438"/>
            <a:chOff x="0" y="-66675"/>
            <a:chExt cx="3013442" cy="2120582"/>
          </a:xfrm>
        </p:grpSpPr>
        <p:sp>
          <p:nvSpPr>
            <p:cNvPr id="16" name="TextBox 16"/>
            <p:cNvSpPr txBox="1"/>
            <p:nvPr/>
          </p:nvSpPr>
          <p:spPr>
            <a:xfrm>
              <a:off x="0" y="1062184"/>
              <a:ext cx="3013442" cy="991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80"/>
                </a:lnSpc>
              </a:pPr>
              <a:r>
                <a:rPr lang="id-ID" sz="2400" dirty="0" smtClean="0">
                  <a:solidFill>
                    <a:srgbClr val="FFFFFF"/>
                  </a:solidFill>
                  <a:latin typeface="Open Sans Bold"/>
                </a:rPr>
                <a:t>Business to Business</a:t>
              </a:r>
              <a:endParaRPr lang="en-US" sz="2400" dirty="0">
                <a:solidFill>
                  <a:srgbClr val="FFFFFF"/>
                </a:solidFill>
                <a:latin typeface="Open Sans 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3013442" cy="8036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680"/>
                </a:lnSpc>
                <a:spcBef>
                  <a:spcPct val="0"/>
                </a:spcBef>
              </a:pPr>
              <a:r>
                <a:rPr lang="id-ID" sz="3600" u="none" dirty="0" smtClean="0">
                  <a:solidFill>
                    <a:srgbClr val="FFFFFF"/>
                  </a:solidFill>
                  <a:latin typeface="Telegraf Bold"/>
                </a:rPr>
                <a:t>B2B</a:t>
              </a:r>
              <a:endParaRPr lang="en-US" sz="3600" u="none" dirty="0">
                <a:solidFill>
                  <a:srgbClr val="FFFFFF"/>
                </a:solidFill>
                <a:latin typeface="Telegraf Bold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302310" y="3910140"/>
            <a:ext cx="2260081" cy="1590437"/>
            <a:chOff x="0" y="-66675"/>
            <a:chExt cx="3013442" cy="2120583"/>
          </a:xfrm>
        </p:grpSpPr>
        <p:sp>
          <p:nvSpPr>
            <p:cNvPr id="20" name="TextBox 20"/>
            <p:cNvSpPr txBox="1"/>
            <p:nvPr/>
          </p:nvSpPr>
          <p:spPr>
            <a:xfrm>
              <a:off x="0" y="1062184"/>
              <a:ext cx="3013442" cy="9917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79"/>
                </a:lnSpc>
                <a:spcBef>
                  <a:spcPct val="0"/>
                </a:spcBef>
              </a:pPr>
              <a:r>
                <a:rPr lang="id-ID" sz="2400" dirty="0" smtClean="0">
                  <a:solidFill>
                    <a:srgbClr val="FFFFFF"/>
                  </a:solidFill>
                  <a:latin typeface="Open Sans Bold"/>
                </a:rPr>
                <a:t>Business to Consumer</a:t>
              </a:r>
              <a:endParaRPr lang="en-US" sz="2400" dirty="0">
                <a:solidFill>
                  <a:srgbClr val="FFFFFF"/>
                </a:solidFill>
                <a:latin typeface="Open Sans Bold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66675"/>
              <a:ext cx="3013442" cy="8036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680"/>
                </a:lnSpc>
                <a:spcBef>
                  <a:spcPct val="0"/>
                </a:spcBef>
              </a:pPr>
              <a:r>
                <a:rPr lang="id-ID" sz="3600" u="none" dirty="0" smtClean="0">
                  <a:solidFill>
                    <a:srgbClr val="FFFFFF"/>
                  </a:solidFill>
                  <a:latin typeface="Telegraf Bold"/>
                </a:rPr>
                <a:t>B2C</a:t>
              </a:r>
              <a:endParaRPr lang="en-US" sz="3600" u="none" dirty="0">
                <a:solidFill>
                  <a:srgbClr val="FFFFFF"/>
                </a:solidFill>
                <a:latin typeface="Telegraf Bold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188510" y="3910140"/>
            <a:ext cx="2260082" cy="1590437"/>
            <a:chOff x="-1" y="-66675"/>
            <a:chExt cx="3013443" cy="2120583"/>
          </a:xfrm>
        </p:grpSpPr>
        <p:sp>
          <p:nvSpPr>
            <p:cNvPr id="24" name="TextBox 24"/>
            <p:cNvSpPr txBox="1"/>
            <p:nvPr/>
          </p:nvSpPr>
          <p:spPr>
            <a:xfrm>
              <a:off x="-1" y="1062184"/>
              <a:ext cx="3013442" cy="9917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79"/>
                </a:lnSpc>
                <a:spcBef>
                  <a:spcPct val="0"/>
                </a:spcBef>
              </a:pPr>
              <a:r>
                <a:rPr lang="id-ID" sz="2400" dirty="0" smtClean="0">
                  <a:solidFill>
                    <a:srgbClr val="FFFFFF"/>
                  </a:solidFill>
                  <a:latin typeface="Open Sans Bold"/>
                </a:rPr>
                <a:t>Consumer to Consumer</a:t>
              </a:r>
              <a:endParaRPr lang="en-US" sz="2400" dirty="0">
                <a:solidFill>
                  <a:srgbClr val="FFFFFF"/>
                </a:solidFill>
                <a:latin typeface="Open Sans Bold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66675"/>
              <a:ext cx="3013442" cy="8036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680"/>
                </a:lnSpc>
                <a:spcBef>
                  <a:spcPct val="0"/>
                </a:spcBef>
              </a:pPr>
              <a:r>
                <a:rPr lang="id-ID" sz="3600" u="none" dirty="0" smtClean="0">
                  <a:solidFill>
                    <a:srgbClr val="FFFFFF"/>
                  </a:solidFill>
                  <a:latin typeface="Telegraf Bold"/>
                </a:rPr>
                <a:t>C2C</a:t>
              </a:r>
              <a:endParaRPr lang="en-US" sz="3600" u="none" dirty="0">
                <a:solidFill>
                  <a:srgbClr val="FFFFFF"/>
                </a:solidFill>
                <a:latin typeface="Telegraf Bold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3332114" y="3910140"/>
            <a:ext cx="2260082" cy="1590437"/>
            <a:chOff x="-1" y="-66675"/>
            <a:chExt cx="3013443" cy="2120583"/>
          </a:xfrm>
        </p:grpSpPr>
        <p:sp>
          <p:nvSpPr>
            <p:cNvPr id="28" name="TextBox 28"/>
            <p:cNvSpPr txBox="1"/>
            <p:nvPr/>
          </p:nvSpPr>
          <p:spPr>
            <a:xfrm>
              <a:off x="-1" y="1062184"/>
              <a:ext cx="3013442" cy="9917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879"/>
                </a:lnSpc>
                <a:spcBef>
                  <a:spcPct val="0"/>
                </a:spcBef>
              </a:pPr>
              <a:r>
                <a:rPr lang="id-ID" sz="2400" dirty="0" smtClean="0">
                  <a:solidFill>
                    <a:srgbClr val="FFFFFF"/>
                  </a:solidFill>
                  <a:latin typeface="Open Sans Bold"/>
                </a:rPr>
                <a:t>Consumer to Business</a:t>
              </a:r>
              <a:endParaRPr lang="en-US" sz="2400" dirty="0">
                <a:solidFill>
                  <a:srgbClr val="FFFFFF"/>
                </a:solidFill>
                <a:latin typeface="Open Sans Bold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66675"/>
              <a:ext cx="3013442" cy="8036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680"/>
                </a:lnSpc>
                <a:spcBef>
                  <a:spcPct val="0"/>
                </a:spcBef>
              </a:pPr>
              <a:r>
                <a:rPr lang="en-US" sz="3600" u="none" dirty="0" smtClean="0">
                  <a:solidFill>
                    <a:srgbClr val="FFFFFF"/>
                  </a:solidFill>
                  <a:latin typeface="Telegraf Bold"/>
                </a:rPr>
                <a:t>C</a:t>
              </a:r>
              <a:r>
                <a:rPr lang="id-ID" sz="3600" u="none" dirty="0" smtClean="0">
                  <a:solidFill>
                    <a:srgbClr val="FFFFFF"/>
                  </a:solidFill>
                  <a:latin typeface="Telegraf Bold"/>
                </a:rPr>
                <a:t>2B</a:t>
              </a:r>
              <a:endParaRPr lang="en-US" sz="3600" u="none" dirty="0">
                <a:solidFill>
                  <a:srgbClr val="FFFFFF"/>
                </a:solidFill>
                <a:latin typeface="Telegraf Bold"/>
              </a:endParaRPr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014634" y="414946"/>
            <a:ext cx="6833966" cy="197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id-ID" sz="6399" dirty="0" smtClean="0">
                <a:solidFill>
                  <a:srgbClr val="FFFFFF"/>
                </a:solidFill>
                <a:latin typeface="Telegraf Bold"/>
              </a:rPr>
              <a:t>Jenis – Jenis </a:t>
            </a:r>
          </a:p>
          <a:p>
            <a:pPr>
              <a:lnSpc>
                <a:spcPts val="7679"/>
              </a:lnSpc>
            </a:pPr>
            <a:r>
              <a:rPr lang="id-ID" sz="6399" dirty="0" smtClean="0">
                <a:solidFill>
                  <a:srgbClr val="FFFFFF"/>
                </a:solidFill>
                <a:latin typeface="Telegraf Bold"/>
              </a:rPr>
              <a:t>E-Commerce</a:t>
            </a:r>
            <a:endParaRPr lang="en-US" sz="6399" dirty="0">
              <a:solidFill>
                <a:srgbClr val="FFFFFF"/>
              </a:solidFill>
              <a:latin typeface="Telegraf Bold"/>
            </a:endParaRPr>
          </a:p>
        </p:txBody>
      </p:sp>
      <p:sp>
        <p:nvSpPr>
          <p:cNvPr id="36" name="TextBox 16"/>
          <p:cNvSpPr txBox="1"/>
          <p:nvPr/>
        </p:nvSpPr>
        <p:spPr>
          <a:xfrm>
            <a:off x="1480966" y="5802455"/>
            <a:ext cx="2746086" cy="2603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id-ID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Jenis e-commerce dimana sebuah perusahaan menjual produk atau jasa kepada perusahaan lainnya</a:t>
            </a:r>
            <a:endParaRPr lang="en-US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TextBox 16"/>
          <p:cNvSpPr txBox="1"/>
          <p:nvPr/>
        </p:nvSpPr>
        <p:spPr>
          <a:xfrm>
            <a:off x="5302310" y="5802454"/>
            <a:ext cx="2746086" cy="2603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id-ID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 jenis e-commerce ini, sebuah perusahaan menjual produk atau jasa kepada konsumen</a:t>
            </a:r>
            <a:endParaRPr lang="en-US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TextBox 16"/>
          <p:cNvSpPr txBox="1"/>
          <p:nvPr/>
        </p:nvSpPr>
        <p:spPr>
          <a:xfrm>
            <a:off x="9188510" y="5753506"/>
            <a:ext cx="2746086" cy="14740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id-ID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C2C adalah transaksi online antara dua individu.</a:t>
            </a:r>
            <a:endParaRPr lang="en-US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9" name="TextBox 16"/>
          <p:cNvSpPr txBox="1"/>
          <p:nvPr/>
        </p:nvSpPr>
        <p:spPr>
          <a:xfrm>
            <a:off x="13332114" y="5753506"/>
            <a:ext cx="2746086" cy="2589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id-ID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</a:t>
            </a:r>
            <a:r>
              <a:rPr lang="id-ID" sz="2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-commerce </a:t>
            </a:r>
            <a:r>
              <a:rPr lang="id-ID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C2B adalah skenario di mana seseorang menjual produk atau layanan kepada sebuah perusahaan.</a:t>
            </a:r>
            <a:endParaRPr lang="en-US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b="11205"/>
          <a:stretch>
            <a:fillRect/>
          </a:stretch>
        </p:blipFill>
        <p:spPr>
          <a:xfrm>
            <a:off x="16956713" y="-4709514"/>
            <a:ext cx="7857064" cy="770514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1" y="2995630"/>
            <a:ext cx="17091219" cy="36512"/>
          </a:xfrm>
          <a:prstGeom prst="line">
            <a:avLst/>
          </a:prstGeom>
          <a:ln w="28575" cap="rnd">
            <a:solidFill>
              <a:srgbClr val="FFFFFF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-2764648" y="8611311"/>
            <a:ext cx="6356016" cy="196242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423217" y="2847821"/>
            <a:ext cx="340147" cy="340147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BE49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188511" y="2862069"/>
            <a:ext cx="340147" cy="340147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BE49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2423217" y="3895892"/>
            <a:ext cx="5120583" cy="1218541"/>
            <a:chOff x="0" y="-66675"/>
            <a:chExt cx="6827445" cy="1624722"/>
          </a:xfrm>
        </p:grpSpPr>
        <p:sp>
          <p:nvSpPr>
            <p:cNvPr id="20" name="TextBox 20"/>
            <p:cNvSpPr txBox="1"/>
            <p:nvPr/>
          </p:nvSpPr>
          <p:spPr>
            <a:xfrm>
              <a:off x="0" y="1062184"/>
              <a:ext cx="6827445" cy="4958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lnSpc>
                  <a:spcPts val="2879"/>
                </a:lnSpc>
                <a:spcBef>
                  <a:spcPct val="0"/>
                </a:spcBef>
              </a:pPr>
              <a:r>
                <a:rPr lang="id-ID" sz="24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Business to public administration </a:t>
              </a:r>
              <a:endPara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66675"/>
              <a:ext cx="3013442" cy="7652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680"/>
                </a:lnSpc>
                <a:spcBef>
                  <a:spcPct val="0"/>
                </a:spcBef>
              </a:pPr>
              <a:r>
                <a:rPr lang="id-ID" sz="3600" u="none" dirty="0" smtClean="0">
                  <a:solidFill>
                    <a:srgbClr val="FFFFFF"/>
                  </a:solidFill>
                  <a:latin typeface="Telegraf Bold"/>
                </a:rPr>
                <a:t>B2A</a:t>
              </a:r>
              <a:endParaRPr lang="en-US" sz="3600" u="none" dirty="0">
                <a:solidFill>
                  <a:srgbClr val="FFFFFF"/>
                </a:solidFill>
                <a:latin typeface="Telegraf Bold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188510" y="3910140"/>
            <a:ext cx="5670490" cy="1218541"/>
            <a:chOff x="-1" y="-66675"/>
            <a:chExt cx="7560654" cy="1624722"/>
          </a:xfrm>
        </p:grpSpPr>
        <p:sp>
          <p:nvSpPr>
            <p:cNvPr id="24" name="TextBox 24"/>
            <p:cNvSpPr txBox="1"/>
            <p:nvPr/>
          </p:nvSpPr>
          <p:spPr>
            <a:xfrm>
              <a:off x="-1" y="1062184"/>
              <a:ext cx="7560654" cy="4958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lnSpc>
                  <a:spcPts val="2879"/>
                </a:lnSpc>
                <a:spcBef>
                  <a:spcPct val="0"/>
                </a:spcBef>
              </a:pPr>
              <a:r>
                <a:rPr lang="id-ID" sz="24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Consumer to public administration </a:t>
              </a:r>
              <a:endPara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66675"/>
              <a:ext cx="3013442" cy="7652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680"/>
                </a:lnSpc>
                <a:spcBef>
                  <a:spcPct val="0"/>
                </a:spcBef>
              </a:pPr>
              <a:r>
                <a:rPr lang="id-ID" sz="3600" u="none" dirty="0" smtClean="0">
                  <a:solidFill>
                    <a:srgbClr val="FFFFFF"/>
                  </a:solidFill>
                  <a:latin typeface="Telegraf Bold"/>
                </a:rPr>
                <a:t>C2A</a:t>
              </a:r>
              <a:endParaRPr lang="en-US" sz="3600" u="none" dirty="0">
                <a:solidFill>
                  <a:srgbClr val="FFFFFF"/>
                </a:solidFill>
                <a:latin typeface="Telegraf Bold"/>
              </a:endParaRPr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014634" y="414946"/>
            <a:ext cx="6833966" cy="197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id-ID" sz="6399" dirty="0" smtClean="0">
                <a:solidFill>
                  <a:srgbClr val="FFFFFF"/>
                </a:solidFill>
                <a:latin typeface="Telegraf Bold"/>
              </a:rPr>
              <a:t>Jenis – Jenis </a:t>
            </a:r>
          </a:p>
          <a:p>
            <a:pPr>
              <a:lnSpc>
                <a:spcPts val="7679"/>
              </a:lnSpc>
            </a:pPr>
            <a:r>
              <a:rPr lang="id-ID" sz="6399" dirty="0" smtClean="0">
                <a:solidFill>
                  <a:srgbClr val="FFFFFF"/>
                </a:solidFill>
                <a:latin typeface="Telegraf Bold"/>
              </a:rPr>
              <a:t>E-Commerce</a:t>
            </a:r>
            <a:endParaRPr lang="en-US" sz="6399" dirty="0">
              <a:solidFill>
                <a:srgbClr val="FFFFFF"/>
              </a:solidFill>
              <a:latin typeface="Telegraf Bold"/>
            </a:endParaRPr>
          </a:p>
        </p:txBody>
      </p:sp>
      <p:sp>
        <p:nvSpPr>
          <p:cNvPr id="37" name="TextBox 16"/>
          <p:cNvSpPr txBox="1"/>
          <p:nvPr/>
        </p:nvSpPr>
        <p:spPr>
          <a:xfrm>
            <a:off x="2417354" y="5355417"/>
            <a:ext cx="5812246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id-ID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 e-commerce ini mirip dengan B2B, tetapi pelakunya adalah bisnis dan lembaga pemerintah. Contoh B2A adalah jasa pembuatan website untuk sistem administrasi online.</a:t>
            </a:r>
          </a:p>
        </p:txBody>
      </p:sp>
      <p:sp>
        <p:nvSpPr>
          <p:cNvPr id="38" name="TextBox 16"/>
          <p:cNvSpPr txBox="1"/>
          <p:nvPr/>
        </p:nvSpPr>
        <p:spPr>
          <a:xfrm>
            <a:off x="9188510" y="5355417"/>
            <a:ext cx="688969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id-ID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Jenis e-commerce satu ini berjalan seperti C2B. Namun, transaksi dilakukan oleh individu dan lembaga pemerintah. E-commerce dengan model C2A jarang ditemui di Indonesia. Jenis transaksi yang terjadi biasanya berbentuk jasa.</a:t>
            </a:r>
          </a:p>
        </p:txBody>
      </p:sp>
    </p:spTree>
    <p:extLst>
      <p:ext uri="{BB962C8B-B14F-4D97-AF65-F5344CB8AC3E}">
        <p14:creationId xmlns:p14="http://schemas.microsoft.com/office/powerpoint/2010/main" val="62154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913641" y="1162124"/>
            <a:ext cx="10210800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id-ID" sz="6399" dirty="0" smtClean="0">
                <a:solidFill>
                  <a:srgbClr val="004A98"/>
                </a:solidFill>
                <a:latin typeface="Telegraf Bold"/>
              </a:rPr>
              <a:t>Manfaat E-Commerce</a:t>
            </a:r>
            <a:endParaRPr lang="en-US" sz="6399" dirty="0">
              <a:solidFill>
                <a:srgbClr val="004A98"/>
              </a:solidFill>
              <a:latin typeface="Telegraf 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910455" y="1711350"/>
            <a:ext cx="7031607" cy="7465992"/>
          </a:xfrm>
          <a:prstGeom prst="rect">
            <a:avLst/>
          </a:prstGeom>
        </p:spPr>
      </p:pic>
      <p:grpSp>
        <p:nvGrpSpPr>
          <p:cNvPr id="12" name="Group 5"/>
          <p:cNvGrpSpPr/>
          <p:nvPr/>
        </p:nvGrpSpPr>
        <p:grpSpPr>
          <a:xfrm>
            <a:off x="1295400" y="5508242"/>
            <a:ext cx="340147" cy="340147"/>
            <a:chOff x="0" y="0"/>
            <a:chExt cx="6350000" cy="6350000"/>
          </a:xfrm>
        </p:grpSpPr>
        <p:sp>
          <p:nvSpPr>
            <p:cNvPr id="13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BE49"/>
            </a:solidFill>
          </p:spPr>
        </p:sp>
      </p:grpSp>
      <p:sp>
        <p:nvSpPr>
          <p:cNvPr id="14" name="Rounded Rectangle 13"/>
          <p:cNvSpPr/>
          <p:nvPr/>
        </p:nvSpPr>
        <p:spPr>
          <a:xfrm>
            <a:off x="2057400" y="2921396"/>
            <a:ext cx="57912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600" dirty="0" smtClean="0"/>
              <a:t>Jangkauan Yang Luas</a:t>
            </a:r>
            <a:endParaRPr lang="id-ID" sz="3600" dirty="0"/>
          </a:p>
        </p:txBody>
      </p:sp>
      <p:sp>
        <p:nvSpPr>
          <p:cNvPr id="15" name="Rounded Rectangle 14"/>
          <p:cNvSpPr/>
          <p:nvPr/>
        </p:nvSpPr>
        <p:spPr>
          <a:xfrm>
            <a:off x="2057400" y="5251648"/>
            <a:ext cx="57912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600" dirty="0" smtClean="0"/>
              <a:t>Tidak Dibatasi Oleh Waktu</a:t>
            </a:r>
            <a:endParaRPr lang="id-ID" sz="3600" dirty="0"/>
          </a:p>
        </p:txBody>
      </p:sp>
      <p:sp>
        <p:nvSpPr>
          <p:cNvPr id="16" name="Rounded Rectangle 15"/>
          <p:cNvSpPr/>
          <p:nvPr/>
        </p:nvSpPr>
        <p:spPr>
          <a:xfrm>
            <a:off x="2057400" y="7581900"/>
            <a:ext cx="57912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600" dirty="0" smtClean="0"/>
              <a:t>Biaya Yang Lebih Murah</a:t>
            </a:r>
            <a:endParaRPr lang="id-ID" sz="3600" dirty="0"/>
          </a:p>
        </p:txBody>
      </p:sp>
      <p:grpSp>
        <p:nvGrpSpPr>
          <p:cNvPr id="17" name="Group 5"/>
          <p:cNvGrpSpPr/>
          <p:nvPr/>
        </p:nvGrpSpPr>
        <p:grpSpPr>
          <a:xfrm>
            <a:off x="1293882" y="7869026"/>
            <a:ext cx="340147" cy="340147"/>
            <a:chOff x="0" y="0"/>
            <a:chExt cx="6350000" cy="6350000"/>
          </a:xfrm>
        </p:grpSpPr>
        <p:sp>
          <p:nvSpPr>
            <p:cNvPr id="18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BE49"/>
            </a:solidFill>
          </p:spPr>
        </p:sp>
      </p:grpSp>
      <p:grpSp>
        <p:nvGrpSpPr>
          <p:cNvPr id="19" name="Group 5"/>
          <p:cNvGrpSpPr/>
          <p:nvPr/>
        </p:nvGrpSpPr>
        <p:grpSpPr>
          <a:xfrm>
            <a:off x="1294641" y="3208522"/>
            <a:ext cx="340147" cy="340147"/>
            <a:chOff x="0" y="0"/>
            <a:chExt cx="6350000" cy="6350000"/>
          </a:xfrm>
        </p:grpSpPr>
        <p:sp>
          <p:nvSpPr>
            <p:cNvPr id="20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BE49"/>
            </a:solid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913641" y="1162124"/>
            <a:ext cx="10210800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id-ID" sz="6399" dirty="0" smtClean="0">
                <a:solidFill>
                  <a:srgbClr val="004A98"/>
                </a:solidFill>
                <a:latin typeface="Telegraf Bold"/>
              </a:rPr>
              <a:t>Manfaat E-Commerce</a:t>
            </a:r>
            <a:endParaRPr lang="en-US" sz="6399" dirty="0">
              <a:solidFill>
                <a:srgbClr val="004A98"/>
              </a:solidFill>
              <a:latin typeface="Telegraf 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910455" y="1711350"/>
            <a:ext cx="7031607" cy="7465992"/>
          </a:xfrm>
          <a:prstGeom prst="rect">
            <a:avLst/>
          </a:prstGeom>
        </p:spPr>
      </p:pic>
      <p:grpSp>
        <p:nvGrpSpPr>
          <p:cNvPr id="12" name="Group 5"/>
          <p:cNvGrpSpPr/>
          <p:nvPr/>
        </p:nvGrpSpPr>
        <p:grpSpPr>
          <a:xfrm>
            <a:off x="1295400" y="5508242"/>
            <a:ext cx="340147" cy="340147"/>
            <a:chOff x="0" y="0"/>
            <a:chExt cx="6350000" cy="6350000"/>
          </a:xfrm>
        </p:grpSpPr>
        <p:sp>
          <p:nvSpPr>
            <p:cNvPr id="13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BE49"/>
            </a:solidFill>
          </p:spPr>
        </p:sp>
      </p:grpSp>
      <p:sp>
        <p:nvSpPr>
          <p:cNvPr id="14" name="Rounded Rectangle 13"/>
          <p:cNvSpPr/>
          <p:nvPr/>
        </p:nvSpPr>
        <p:spPr>
          <a:xfrm>
            <a:off x="2055882" y="5221115"/>
            <a:ext cx="69342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3600" dirty="0" smtClean="0"/>
              <a:t>Tidak Perlu Stok Barang Sendriri</a:t>
            </a:r>
            <a:endParaRPr lang="id-ID" sz="3600" dirty="0"/>
          </a:p>
        </p:txBody>
      </p:sp>
      <p:sp>
        <p:nvSpPr>
          <p:cNvPr id="15" name="Rounded Rectangle 14"/>
          <p:cNvSpPr/>
          <p:nvPr/>
        </p:nvSpPr>
        <p:spPr>
          <a:xfrm>
            <a:off x="2055882" y="7581899"/>
            <a:ext cx="975511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id-ID" sz="3600" dirty="0"/>
              <a:t>Kemudahan Mengelola Transaksi dan Pengiriman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055882" y="2921395"/>
            <a:ext cx="46482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id-ID" sz="3600" dirty="0"/>
              <a:t>Kerja dari Manapun</a:t>
            </a:r>
          </a:p>
        </p:txBody>
      </p:sp>
      <p:grpSp>
        <p:nvGrpSpPr>
          <p:cNvPr id="17" name="Group 5"/>
          <p:cNvGrpSpPr/>
          <p:nvPr/>
        </p:nvGrpSpPr>
        <p:grpSpPr>
          <a:xfrm>
            <a:off x="1293882" y="7869026"/>
            <a:ext cx="340147" cy="340147"/>
            <a:chOff x="0" y="0"/>
            <a:chExt cx="6350000" cy="6350000"/>
          </a:xfrm>
        </p:grpSpPr>
        <p:sp>
          <p:nvSpPr>
            <p:cNvPr id="18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BE49"/>
            </a:solidFill>
          </p:spPr>
        </p:sp>
      </p:grpSp>
      <p:grpSp>
        <p:nvGrpSpPr>
          <p:cNvPr id="19" name="Group 5"/>
          <p:cNvGrpSpPr/>
          <p:nvPr/>
        </p:nvGrpSpPr>
        <p:grpSpPr>
          <a:xfrm>
            <a:off x="1294641" y="3208522"/>
            <a:ext cx="340147" cy="340147"/>
            <a:chOff x="0" y="0"/>
            <a:chExt cx="6350000" cy="6350000"/>
          </a:xfrm>
        </p:grpSpPr>
        <p:sp>
          <p:nvSpPr>
            <p:cNvPr id="20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5BE49"/>
            </a:solidFill>
          </p:spPr>
        </p:sp>
      </p:grpSp>
    </p:spTree>
    <p:extLst>
      <p:ext uri="{BB962C8B-B14F-4D97-AF65-F5344CB8AC3E}">
        <p14:creationId xmlns:p14="http://schemas.microsoft.com/office/powerpoint/2010/main" val="354027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201824"/>
            <a:ext cx="9321801" cy="10947400"/>
          </a:xfrm>
          <a:prstGeom prst="rect">
            <a:avLst/>
          </a:prstGeom>
          <a:solidFill>
            <a:srgbClr val="004A98"/>
          </a:solidFill>
        </p:spPr>
      </p:sp>
      <p:grpSp>
        <p:nvGrpSpPr>
          <p:cNvPr id="3" name="Group 3"/>
          <p:cNvGrpSpPr/>
          <p:nvPr/>
        </p:nvGrpSpPr>
        <p:grpSpPr>
          <a:xfrm>
            <a:off x="-372645" y="4480134"/>
            <a:ext cx="9718565" cy="4889428"/>
            <a:chOff x="0" y="0"/>
            <a:chExt cx="12958087" cy="651923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alphaModFix amt="1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r="6608"/>
            <a:stretch>
              <a:fillRect/>
            </a:stretch>
          </p:blipFill>
          <p:spPr>
            <a:xfrm>
              <a:off x="0" y="990997"/>
              <a:ext cx="12907287" cy="552824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alphaModFix amt="1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r="6302"/>
            <a:stretch>
              <a:fillRect/>
            </a:stretch>
          </p:blipFill>
          <p:spPr>
            <a:xfrm>
              <a:off x="8587" y="0"/>
              <a:ext cx="12949499" cy="552824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-1348238" y="7911360"/>
            <a:ext cx="10670039" cy="3103762"/>
            <a:chOff x="0" y="0"/>
            <a:chExt cx="1362556" cy="3963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62556" cy="396348"/>
            </a:xfrm>
            <a:custGeom>
              <a:avLst/>
              <a:gdLst/>
              <a:ahLst/>
              <a:cxnLst/>
              <a:rect l="l" t="t" r="r" b="b"/>
              <a:pathLst>
                <a:path w="1362556" h="396348">
                  <a:moveTo>
                    <a:pt x="0" y="0"/>
                  </a:moveTo>
                  <a:lnTo>
                    <a:pt x="1362556" y="0"/>
                  </a:lnTo>
                  <a:lnTo>
                    <a:pt x="1362556" y="396348"/>
                  </a:lnTo>
                  <a:lnTo>
                    <a:pt x="0" y="396348"/>
                  </a:lnTo>
                  <a:close/>
                </a:path>
              </a:pathLst>
            </a:custGeom>
            <a:solidFill>
              <a:srgbClr val="011C50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493237" y="4685177"/>
            <a:ext cx="4547716" cy="5321795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182280" y="647700"/>
            <a:ext cx="6795928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60"/>
              </a:lnSpc>
            </a:pPr>
            <a:r>
              <a:rPr lang="id-ID" sz="3600" u="none" dirty="0" smtClean="0">
                <a:solidFill>
                  <a:srgbClr val="011C50"/>
                </a:solidFill>
                <a:latin typeface="Telegraf Bold"/>
              </a:rPr>
              <a:t>Manfaat E-Commerce bagi Pelaku Usaha</a:t>
            </a:r>
            <a:endParaRPr lang="en-US" sz="3600" u="none" dirty="0">
              <a:solidFill>
                <a:srgbClr val="011C50"/>
              </a:solidFill>
              <a:latin typeface="Telegraf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81261" y="687291"/>
            <a:ext cx="7559277" cy="2962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</a:pPr>
            <a:r>
              <a:rPr lang="id-ID" sz="6000" dirty="0" smtClean="0">
                <a:solidFill>
                  <a:srgbClr val="FFFFFF"/>
                </a:solidFill>
                <a:latin typeface="Telegraf Bold"/>
              </a:rPr>
              <a:t>Manfaat Bagi Pelaku Usaha dan Konsumen </a:t>
            </a:r>
            <a:endParaRPr lang="en-US" sz="6000" dirty="0">
              <a:solidFill>
                <a:srgbClr val="FFFFFF"/>
              </a:solidFill>
              <a:latin typeface="Telegraf Bold"/>
            </a:endParaRPr>
          </a:p>
        </p:txBody>
      </p:sp>
      <p:sp>
        <p:nvSpPr>
          <p:cNvPr id="20" name="TextBox 16"/>
          <p:cNvSpPr txBox="1"/>
          <p:nvPr/>
        </p:nvSpPr>
        <p:spPr>
          <a:xfrm>
            <a:off x="10154444" y="1824778"/>
            <a:ext cx="6809909" cy="3447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id-ID" sz="3200" dirty="0">
                <a:latin typeface="Telegraf" panose="020B0604020202020204" charset="0"/>
              </a:rPr>
              <a:t>Penjualan Global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id-ID" sz="3200" dirty="0">
                <a:latin typeface="Telegraf" panose="020B0604020202020204" charset="0"/>
              </a:rPr>
              <a:t>Pengurangan infrastruktur Perusahaan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id-ID" sz="3200" dirty="0">
                <a:latin typeface="Telegraf" panose="020B0604020202020204" charset="0"/>
              </a:rPr>
              <a:t>Pengurangan biaya perusahaan/meningkatkan keuntungan bersih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id-ID" sz="3200" dirty="0">
                <a:latin typeface="Telegraf" panose="020B0604020202020204" charset="0"/>
              </a:rPr>
              <a:t>Pengurangan harga produk</a:t>
            </a:r>
          </a:p>
        </p:txBody>
      </p:sp>
      <p:sp>
        <p:nvSpPr>
          <p:cNvPr id="21" name="TextBox 11"/>
          <p:cNvSpPr txBox="1"/>
          <p:nvPr/>
        </p:nvSpPr>
        <p:spPr>
          <a:xfrm>
            <a:off x="10116472" y="5818882"/>
            <a:ext cx="6795928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60"/>
              </a:lnSpc>
            </a:pPr>
            <a:r>
              <a:rPr lang="id-ID" sz="3600" u="none" dirty="0" smtClean="0">
                <a:solidFill>
                  <a:srgbClr val="011C50"/>
                </a:solidFill>
                <a:latin typeface="Telegraf Bold"/>
              </a:rPr>
              <a:t>Manfaat E-Commerce bagi Konsumen</a:t>
            </a:r>
            <a:endParaRPr lang="en-US" sz="3600" u="none" dirty="0">
              <a:solidFill>
                <a:srgbClr val="011C50"/>
              </a:solidFill>
              <a:latin typeface="Telegraf Bold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0144994" y="6988471"/>
            <a:ext cx="6466606" cy="2727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d-ID" sz="3200" dirty="0">
                <a:latin typeface="Telegraf" panose="020B060402020202020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Belanja tidak terbatas waktu</a:t>
            </a:r>
          </a:p>
          <a:p>
            <a:pPr marL="457200" lvl="0" indent="-4572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d-ID" sz="3200" dirty="0">
                <a:latin typeface="Telegraf" panose="020B060402020202020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Barang/Jasa semakin murah</a:t>
            </a:r>
          </a:p>
          <a:p>
            <a:pPr marL="457200" lvl="0" indent="-457200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d-ID" sz="3200" dirty="0">
                <a:latin typeface="Telegraf" panose="020B060402020202020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Konsumen mampu membandingkan lebih akurat</a:t>
            </a:r>
          </a:p>
          <a:p>
            <a:pPr marL="457200" lvl="0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d-ID" sz="3200" dirty="0">
                <a:latin typeface="Telegraf" panose="020B060402020202020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Membeli lintas negara</a:t>
            </a:r>
            <a:endParaRPr lang="id-ID" sz="3200" dirty="0">
              <a:effectLst/>
              <a:latin typeface="Telegraf" panose="020B060402020202020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8100000">
            <a:off x="-5392114" y="-2070100"/>
            <a:ext cx="15051428" cy="14746763"/>
            <a:chOff x="0" y="0"/>
            <a:chExt cx="20068571" cy="1966235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1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7410038" cy="18629418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alphaModFix amt="1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658533" y="1032933"/>
              <a:ext cx="17410038" cy="18629418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-1348238" y="7911360"/>
            <a:ext cx="19636238" cy="3103762"/>
            <a:chOff x="0" y="0"/>
            <a:chExt cx="2507534" cy="3963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07534" cy="396348"/>
            </a:xfrm>
            <a:custGeom>
              <a:avLst/>
              <a:gdLst/>
              <a:ahLst/>
              <a:cxnLst/>
              <a:rect l="l" t="t" r="r" b="b"/>
              <a:pathLst>
                <a:path w="2507534" h="396348">
                  <a:moveTo>
                    <a:pt x="0" y="0"/>
                  </a:moveTo>
                  <a:lnTo>
                    <a:pt x="2507534" y="0"/>
                  </a:lnTo>
                  <a:lnTo>
                    <a:pt x="2507534" y="396348"/>
                  </a:lnTo>
                  <a:lnTo>
                    <a:pt x="0" y="396348"/>
                  </a:lnTo>
                  <a:close/>
                </a:path>
              </a:pathLst>
            </a:custGeom>
            <a:solidFill>
              <a:srgbClr val="011C50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028700" y="3019783"/>
            <a:ext cx="6235699" cy="557811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914629" y="3183542"/>
            <a:ext cx="9039812" cy="1474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id-ID" sz="9600" dirty="0" smtClean="0">
                <a:solidFill>
                  <a:srgbClr val="FFFFFF"/>
                </a:solidFill>
                <a:latin typeface="Telegraf Bold"/>
              </a:rPr>
              <a:t>Terima Kasih</a:t>
            </a:r>
            <a:endParaRPr lang="en-US" sz="9600" dirty="0">
              <a:solidFill>
                <a:srgbClr val="FFFFFF"/>
              </a:solidFill>
              <a:latin typeface="Telegraf Bold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145186">
            <a:off x="3482694" y="377468"/>
            <a:ext cx="5429813" cy="1676455"/>
          </a:xfrm>
          <a:prstGeom prst="rect">
            <a:avLst/>
          </a:prstGeom>
        </p:spPr>
      </p:pic>
      <p:sp>
        <p:nvSpPr>
          <p:cNvPr id="10" name="TextBox 16"/>
          <p:cNvSpPr txBox="1"/>
          <p:nvPr/>
        </p:nvSpPr>
        <p:spPr>
          <a:xfrm>
            <a:off x="14173200" y="8198789"/>
            <a:ext cx="3756106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id-ID" sz="2400" dirty="0" smtClean="0">
                <a:solidFill>
                  <a:srgbClr val="FFFFFF"/>
                </a:solidFill>
                <a:latin typeface="Open Sans Bold"/>
              </a:rPr>
              <a:t>Source: niagahoster.com</a:t>
            </a:r>
            <a:endParaRPr lang="en-US" sz="2400" dirty="0">
              <a:solidFill>
                <a:srgbClr val="FFFFFF"/>
              </a:solidFill>
              <a:latin typeface="Open Sans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</TotalTime>
  <Words>289</Words>
  <Application>Microsoft Office PowerPoint</Application>
  <PresentationFormat>Custom</PresentationFormat>
  <Paragraphs>57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Open Sans</vt:lpstr>
      <vt:lpstr>Calibri</vt:lpstr>
      <vt:lpstr>Telegraf Bold</vt:lpstr>
      <vt:lpstr>Times New Roman</vt:lpstr>
      <vt:lpstr>Telegraf</vt:lpstr>
      <vt:lpstr>Arial</vt:lpstr>
      <vt:lpstr>Malgun Gothic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Keuangan Tips Keuangan Berinvestasi Ilustrasi Manusia Sederhana Biru dan Kuning</dc:title>
  <dc:creator>lenovo</dc:creator>
  <cp:lastModifiedBy>lenovo</cp:lastModifiedBy>
  <cp:revision>13</cp:revision>
  <dcterms:created xsi:type="dcterms:W3CDTF">2006-08-16T00:00:00Z</dcterms:created>
  <dcterms:modified xsi:type="dcterms:W3CDTF">2023-02-06T04:15:08Z</dcterms:modified>
  <dc:identifier>DAFYjKaqIzM</dc:identifier>
</cp:coreProperties>
</file>